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CF86D4DF-E43D-474F-9C8B-28B14F864472}" type="datetimeFigureOut">
              <a:rPr lang="en-US" smtClean="0"/>
              <a:pPr/>
              <a:t>4/9/2017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3EBB7B63-B647-4553-B5DC-A9E652AB06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F86D4DF-E43D-474F-9C8B-28B14F864472}" type="datetimeFigureOut">
              <a:rPr lang="en-US" smtClean="0"/>
              <a:pPr/>
              <a:t>4/9/2017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EBB7B63-B647-4553-B5DC-A9E652AB06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CF86D4DF-E43D-474F-9C8B-28B14F864472}" type="datetimeFigureOut">
              <a:rPr lang="en-US" smtClean="0"/>
              <a:pPr/>
              <a:t>4/9/2017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3EBB7B63-B647-4553-B5DC-A9E652AB06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6D4DF-E43D-474F-9C8B-28B14F864472}" type="datetimeFigureOut">
              <a:rPr lang="en-US" smtClean="0"/>
              <a:pPr/>
              <a:t>4/9/2017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B7B63-B647-4553-B5DC-A9E652AB06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6D4DF-E43D-474F-9C8B-28B14F864472}" type="datetimeFigureOut">
              <a:rPr lang="en-US" smtClean="0"/>
              <a:pPr/>
              <a:t>4/9/2017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B7B63-B647-4553-B5DC-A9E652AB06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F86D4DF-E43D-474F-9C8B-28B14F864472}" type="datetimeFigureOut">
              <a:rPr lang="en-US" smtClean="0"/>
              <a:pPr/>
              <a:t>4/9/2017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EBB7B63-B647-4553-B5DC-A9E652AB06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6D4DF-E43D-474F-9C8B-28B14F864472}" type="datetimeFigureOut">
              <a:rPr lang="en-US" smtClean="0"/>
              <a:pPr/>
              <a:t>4/9/2017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B7B63-B647-4553-B5DC-A9E652AB06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F86D4DF-E43D-474F-9C8B-28B14F864472}" type="datetimeFigureOut">
              <a:rPr lang="en-US" smtClean="0"/>
              <a:pPr/>
              <a:t>4/9/2017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EBB7B63-B647-4553-B5DC-A9E652AB06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F86D4DF-E43D-474F-9C8B-28B14F864472}" type="datetimeFigureOut">
              <a:rPr lang="en-US" smtClean="0"/>
              <a:pPr/>
              <a:t>4/9/2017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EBB7B63-B647-4553-B5DC-A9E652AB06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6D4DF-E43D-474F-9C8B-28B14F864472}" type="datetimeFigureOut">
              <a:rPr lang="en-US" smtClean="0"/>
              <a:pPr/>
              <a:t>4/9/2017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B7B63-B647-4553-B5DC-A9E652AB06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6D4DF-E43D-474F-9C8B-28B14F864472}" type="datetimeFigureOut">
              <a:rPr lang="en-US" smtClean="0"/>
              <a:pPr/>
              <a:t>4/9/2017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B7B63-B647-4553-B5DC-A9E652AB06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F86D4DF-E43D-474F-9C8B-28B14F864472}" type="datetimeFigureOut">
              <a:rPr lang="en-US" smtClean="0"/>
              <a:pPr/>
              <a:t>4/9/2017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EBB7B63-B647-4553-B5DC-A9E652AB06E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Ch. </a:t>
            </a:r>
            <a:r>
              <a:rPr lang="en-US" dirty="0" smtClean="0"/>
              <a:t>13 </a:t>
            </a:r>
            <a:r>
              <a:rPr lang="en-US" dirty="0" smtClean="0"/>
              <a:t>At a Glance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Argument Essays:  pp. </a:t>
            </a:r>
            <a:r>
              <a:rPr lang="en-US" dirty="0" smtClean="0"/>
              <a:t>213</a:t>
            </a:r>
            <a:r>
              <a:rPr lang="en-US" dirty="0" smtClean="0"/>
              <a:t>-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to Influence</a:t>
            </a:r>
            <a:endParaRPr lang="en-US" dirty="0"/>
          </a:p>
        </p:txBody>
      </p:sp>
      <p:pic>
        <p:nvPicPr>
          <p:cNvPr id="5" name="Content Placeholder 4" descr="blue-pencil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423160"/>
            <a:ext cx="3657600" cy="2926080"/>
          </a:xfrm>
        </p:spPr>
      </p:pic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Persuasion is the key to writing scholarly arguments</a:t>
            </a:r>
          </a:p>
          <a:p>
            <a:r>
              <a:rPr lang="en-US" dirty="0" smtClean="0"/>
              <a:t>This means you are trying to influence  people to think a certain way or do something.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an argument?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 scholarly terms, it is persuasion on a topic about which reasonable people disagree.</a:t>
            </a:r>
            <a:endParaRPr lang="en-US" dirty="0"/>
          </a:p>
        </p:txBody>
      </p:sp>
      <p:pic>
        <p:nvPicPr>
          <p:cNvPr id="5" name="Content Placeholder 4" descr="th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0" y="2057400"/>
            <a:ext cx="2895599" cy="2433637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Formal/Informal Arguments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Op </a:t>
            </a:r>
            <a:r>
              <a:rPr lang="en-US" dirty="0" err="1" smtClean="0"/>
              <a:t>ed</a:t>
            </a:r>
            <a:r>
              <a:rPr lang="en-US" dirty="0" smtClean="0"/>
              <a:t> news articles tend to be informal.</a:t>
            </a:r>
          </a:p>
          <a:p>
            <a:r>
              <a:rPr lang="en-US" dirty="0" smtClean="0"/>
              <a:t>Social medial sites are a display of informal arguments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Scholarly arguments are formal and require a tight structure</a:t>
            </a:r>
          </a:p>
          <a:p>
            <a:endParaRPr lang="en-US" dirty="0"/>
          </a:p>
          <a:p>
            <a:r>
              <a:rPr lang="en-US" dirty="0" smtClean="0"/>
              <a:t>The “proposition” is the key component of the argument—it is the main point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Backing up your proposition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Requires support, evidence, and reasons.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College Essay Argument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Background—historical or social context for the issue</a:t>
            </a:r>
          </a:p>
          <a:p>
            <a:endParaRPr lang="en-US" dirty="0"/>
          </a:p>
          <a:p>
            <a:r>
              <a:rPr lang="en-US" dirty="0" smtClean="0"/>
              <a:t>Proposition—The thesis or what you want your audience to believe or do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Qualification of proposition—limiting the argument so that it cannot easily be challenged</a:t>
            </a:r>
          </a:p>
          <a:p>
            <a:endParaRPr lang="en-US" dirty="0"/>
          </a:p>
          <a:p>
            <a:r>
              <a:rPr lang="en-US" dirty="0" smtClean="0"/>
              <a:t>Refutation—taking the opposing view into account, mainly to show that it is flawed</a:t>
            </a:r>
          </a:p>
          <a:p>
            <a:endParaRPr lang="en-US" dirty="0"/>
          </a:p>
          <a:p>
            <a:r>
              <a:rPr lang="en-US" dirty="0" smtClean="0"/>
              <a:t>Support—facts, examples, statistics, and opinions of authoritative sources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When building an argument, think of ways to present the evidence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FACTS</a:t>
            </a:r>
          </a:p>
          <a:p>
            <a:r>
              <a:rPr lang="en-US" dirty="0" smtClean="0"/>
              <a:t>EXAMPLES</a:t>
            </a:r>
          </a:p>
          <a:p>
            <a:r>
              <a:rPr lang="en-US" dirty="0" smtClean="0"/>
              <a:t>STATISTICS</a:t>
            </a:r>
          </a:p>
          <a:p>
            <a:r>
              <a:rPr lang="en-US" dirty="0" smtClean="0"/>
              <a:t>EVIDENCE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Some facts are common knowledge and easily verifiable</a:t>
            </a:r>
          </a:p>
          <a:p>
            <a:endParaRPr lang="en-US" dirty="0"/>
          </a:p>
          <a:p>
            <a:r>
              <a:rPr lang="en-US" dirty="0" smtClean="0"/>
              <a:t>Other facts are opinions of authoritative sources and are highly regarded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Source material is key to a good argument essay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Use of examples seen in the media or in culture can be appropriate</a:t>
            </a:r>
          </a:p>
          <a:p>
            <a:endParaRPr lang="en-US" dirty="0"/>
          </a:p>
          <a:p>
            <a:r>
              <a:rPr lang="en-US" dirty="0" smtClean="0"/>
              <a:t>Relevance is the key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Statistics</a:t>
            </a:r>
            <a:endParaRPr lang="en-US" dirty="0"/>
          </a:p>
        </p:txBody>
      </p:sp>
      <p:pic>
        <p:nvPicPr>
          <p:cNvPr id="5" name="Content Placeholder 4" descr="insur200909_Fig_02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514600"/>
            <a:ext cx="3657600" cy="2743200"/>
          </a:xfrm>
        </p:spPr>
      </p:pic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Numerical data can make an argument much more convincing</a:t>
            </a:r>
          </a:p>
          <a:p>
            <a:endParaRPr lang="en-US" dirty="0"/>
          </a:p>
          <a:p>
            <a:r>
              <a:rPr lang="en-US" dirty="0" smtClean="0"/>
              <a:t>Makes sure not to overwhelm your readers with too much data, however.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Authoritative Voices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Evidence from authorities or experts in the field are highly regarded in scholarly writing</a:t>
            </a:r>
          </a:p>
          <a:p>
            <a:endParaRPr lang="en-US" dirty="0"/>
          </a:p>
          <a:p>
            <a:r>
              <a:rPr lang="en-US" dirty="0" smtClean="0"/>
              <a:t>Can include books, periodicals, journals, and other reference materials</a:t>
            </a:r>
          </a:p>
          <a:p>
            <a:endParaRPr lang="en-US" dirty="0"/>
          </a:p>
          <a:p>
            <a:r>
              <a:rPr lang="en-US" dirty="0" smtClean="0"/>
              <a:t>Be careful when using general publications—they are meant to entertain, not educate.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 mentioning your authoritative voices in your essay, you often cite and identify his/her credentials</a:t>
            </a:r>
          </a:p>
          <a:p>
            <a:endParaRPr lang="en-US" dirty="0"/>
          </a:p>
          <a:p>
            <a:r>
              <a:rPr lang="en-US" dirty="0" smtClean="0"/>
              <a:t>Use many authoritative sources to build your credibility.</a:t>
            </a:r>
            <a:endParaRPr lang="en-US" dirty="0"/>
          </a:p>
        </p:txBody>
      </p:sp>
      <p:pic>
        <p:nvPicPr>
          <p:cNvPr id="5" name="Content Placeholder 4" descr="albert_einstein_by_ken_chen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270375" y="2601878"/>
            <a:ext cx="3657600" cy="2568644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Most arguments sound more convincing when writing in the third-person voice.</a:t>
            </a:r>
          </a:p>
          <a:p>
            <a:endParaRPr lang="en-US" dirty="0" smtClean="0"/>
          </a:p>
          <a:p>
            <a:r>
              <a:rPr lang="en-US" dirty="0" smtClean="0"/>
              <a:t>Some proposals are for specific purposes; therefore, first person voice may work well.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Cartoons and animated programs today encourage children to be violent.</a:t>
            </a:r>
          </a:p>
          <a:p>
            <a:pPr>
              <a:buNone/>
            </a:pPr>
            <a:endParaRPr lang="en-US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en-US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I think cartoons and animated programs today encourage children to be violent.</a:t>
            </a:r>
            <a:endParaRPr 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Sample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Pp. </a:t>
            </a:r>
            <a:r>
              <a:rPr lang="en-US" dirty="0" smtClean="0"/>
              <a:t>228</a:t>
            </a:r>
            <a:r>
              <a:rPr lang="en-US" dirty="0" smtClean="0"/>
              <a:t>—Reading </a:t>
            </a:r>
            <a:r>
              <a:rPr lang="en-US" dirty="0" smtClean="0"/>
              <a:t>Based </a:t>
            </a:r>
            <a:r>
              <a:rPr lang="en-US" dirty="0" smtClean="0"/>
              <a:t>Writing—Argument (this one uses only one resource)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Refer also to Ch. 4 on reading based writing and Ch. 13 for research writing style and format.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SAMPLES: 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Look at articles on anti-intellectualism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 look at the persuasive argument for wind turbines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37</TotalTime>
  <Words>436</Words>
  <Application>Microsoft Office PowerPoint</Application>
  <PresentationFormat>On-screen Show (4:3)</PresentationFormat>
  <Paragraphs>71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Oriel</vt:lpstr>
      <vt:lpstr>Ch. 13 At a Glance</vt:lpstr>
      <vt:lpstr>Writing to Influence</vt:lpstr>
      <vt:lpstr>What is an argument?</vt:lpstr>
      <vt:lpstr>Formal/Informal Arguments</vt:lpstr>
      <vt:lpstr>Backing up your proposition</vt:lpstr>
      <vt:lpstr>College Essay Argument</vt:lpstr>
      <vt:lpstr>Evidence</vt:lpstr>
      <vt:lpstr>Facts</vt:lpstr>
      <vt:lpstr>Examples</vt:lpstr>
      <vt:lpstr>Statistics</vt:lpstr>
      <vt:lpstr>Authoritative Voices</vt:lpstr>
      <vt:lpstr>Slide 12</vt:lpstr>
      <vt:lpstr>VOICE</vt:lpstr>
      <vt:lpstr>Student Sample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Ch. 12 At a Glance</dc:title>
  <dc:creator>Owner</dc:creator>
  <cp:lastModifiedBy>Owner</cp:lastModifiedBy>
  <cp:revision>6</cp:revision>
  <dcterms:created xsi:type="dcterms:W3CDTF">2015-04-06T02:07:00Z</dcterms:created>
  <dcterms:modified xsi:type="dcterms:W3CDTF">2017-04-10T01:15:40Z</dcterms:modified>
</cp:coreProperties>
</file>